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1" r:id="rId1"/>
  </p:sldMasterIdLst>
  <p:notesMasterIdLst>
    <p:notesMasterId r:id="rId12"/>
  </p:notesMasterIdLst>
  <p:handoutMasterIdLst>
    <p:handoutMasterId r:id="rId13"/>
  </p:handoutMasterIdLst>
  <p:sldIdLst>
    <p:sldId id="257" r:id="rId2"/>
    <p:sldId id="449" r:id="rId3"/>
    <p:sldId id="582" r:id="rId4"/>
    <p:sldId id="479" r:id="rId5"/>
    <p:sldId id="453" r:id="rId6"/>
    <p:sldId id="632" r:id="rId7"/>
    <p:sldId id="583" r:id="rId8"/>
    <p:sldId id="585" r:id="rId9"/>
    <p:sldId id="631" r:id="rId10"/>
    <p:sldId id="630" r:id="rId11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oline, Justin" initials="BJ" lastIdx="1" clrIdx="0">
    <p:extLst>
      <p:ext uri="{19B8F6BF-5375-455C-9EA6-DF929625EA0E}">
        <p15:presenceInfo xmlns:p15="http://schemas.microsoft.com/office/powerpoint/2012/main" userId="S::Justin.Bertoline@ventura.org::2048ef83-8450-46c5-977c-6c301e4c99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3F65AA"/>
    <a:srgbClr val="2F508A"/>
    <a:srgbClr val="FF00FF"/>
    <a:srgbClr val="000046"/>
    <a:srgbClr val="14143C"/>
    <a:srgbClr val="000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77629" autoAdjust="0"/>
  </p:normalViewPr>
  <p:slideViewPr>
    <p:cSldViewPr snapToGrid="0">
      <p:cViewPr varScale="1">
        <p:scale>
          <a:sx n="106" d="100"/>
          <a:sy n="106" d="100"/>
        </p:scale>
        <p:origin x="82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8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9" y="0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CBC74-D11D-42D3-B729-9E78CBA4FD5E}" type="datetimeFigureOut">
              <a:rPr lang="en-US" smtClean="0"/>
              <a:t>5/18/2026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9" y="8772525"/>
            <a:ext cx="3012329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F4D24-F740-4EE0-8A49-5658E36C9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6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76A8380-18BF-43D5-9416-0428EF799230}" type="datetimeFigureOut">
              <a:rPr lang="en-US" smtClean="0"/>
              <a:t>5/18/2026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6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4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4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9E7D631-73C5-47B9-B51C-D8F95B2988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9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63438-24A4-427F-8D06-5508F0BD84E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1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D631-73C5-47B9-B51C-D8F95B2988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682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A241-01DA-0DB8-D280-43C68937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CA28A-FBDA-5446-F5F7-8283EF3C2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7C18B-55DB-24BE-6317-04D5061FA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0B7F6-922F-A6BE-0AC9-FE102A7C6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7D631-73C5-47B9-B51C-D8F95B2988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6FEA04-48C8-4E51-A3D0-B97A3EAFD042}"/>
              </a:ext>
            </a:extLst>
          </p:cNvPr>
          <p:cNvSpPr/>
          <p:nvPr userDrawn="1"/>
        </p:nvSpPr>
        <p:spPr>
          <a:xfrm>
            <a:off x="0" y="5088393"/>
            <a:ext cx="12192000" cy="14346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66683-7167-4E9E-8EC4-96394471292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9" y="5251485"/>
            <a:ext cx="2752090" cy="1187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84E989-B165-42DF-973B-A28C1D277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2168" y="353518"/>
            <a:ext cx="7293167" cy="1127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lang="en-US" sz="3200" b="1" kern="1200" dirty="0">
                <a:solidFill>
                  <a:schemeClr val="tx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170249" indent="0" algn="r">
              <a:lnSpc>
                <a:spcPct val="10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603617" indent="-257162">
              <a:lnSpc>
                <a:spcPct val="100000"/>
              </a:lnSpc>
              <a:defRPr lang="en-US" sz="20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942928" indent="-257162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158422" indent="-171442">
              <a:lnSpc>
                <a:spcPct val="100000"/>
              </a:lnSpc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6454" lvl="1" indent="-176205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AE8DA2E-499B-4153-B60E-F03EF6FD1EA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55386" y="5281378"/>
            <a:ext cx="7293167" cy="11276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3200" b="1" kern="1200" dirty="0">
                <a:solidFill>
                  <a:schemeClr val="bg1"/>
                </a:solidFill>
                <a:latin typeface="Gill Sans MT Condensed" panose="020B0506020104020203" pitchFamily="34" charset="0"/>
                <a:ea typeface="+mn-ea"/>
                <a:cs typeface="+mn-cs"/>
              </a:defRPr>
            </a:lvl1pPr>
            <a:lvl2pPr marL="170249" indent="0" algn="l">
              <a:lnSpc>
                <a:spcPct val="100000"/>
              </a:lnSpc>
              <a:buNone/>
              <a:defRPr lang="en-US" sz="2400" kern="1200" dirty="0" smtClean="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603617" indent="-257162">
              <a:lnSpc>
                <a:spcPct val="100000"/>
              </a:lnSpc>
              <a:defRPr lang="en-US" sz="20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942928" indent="-257162">
              <a:lnSpc>
                <a:spcPct val="100000"/>
              </a:lnSpc>
              <a:defRPr lang="en-US" sz="16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158422" indent="-171442">
              <a:lnSpc>
                <a:spcPct val="100000"/>
              </a:lnSpc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6454" lvl="1" indent="-176205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5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 txBox="1">
            <a:spLocks/>
          </p:cNvSpPr>
          <p:nvPr userDrawn="1"/>
        </p:nvSpPr>
        <p:spPr>
          <a:xfrm>
            <a:off x="0" y="152400"/>
            <a:ext cx="12192000" cy="838200"/>
          </a:xfrm>
          <a:prstGeom prst="rect">
            <a:avLst/>
          </a:prstGeom>
          <a:solidFill>
            <a:srgbClr val="00084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3331"/>
            <a:ext cx="10972800" cy="434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3200" b="0" u="none" kern="1200" dirty="0" smtClean="0">
                <a:solidFill>
                  <a:schemeClr val="tx1"/>
                </a:solidFill>
                <a:latin typeface="Gill Sans MT" pitchFamily="34" charset="0"/>
                <a:ea typeface="Verdana" pitchFamily="34" charset="0"/>
                <a:cs typeface="Gill Sans MT" panose="020B0502020104020203" pitchFamily="34" charset="0"/>
              </a:defRPr>
            </a:lvl1pPr>
            <a:lvl2pPr marL="513134" indent="-342883">
              <a:lnSpc>
                <a:spcPct val="100000"/>
              </a:lnSpc>
              <a:defRPr lang="en-US" sz="2800" kern="1200" dirty="0" smtClean="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603617" indent="-257162">
              <a:lnSpc>
                <a:spcPct val="100000"/>
              </a:lnSpc>
              <a:defRPr lang="en-US" sz="24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942928" indent="-257162">
              <a:lnSpc>
                <a:spcPct val="100000"/>
              </a:lnSpc>
              <a:defRPr lang="en-US" sz="1800" kern="1200" dirty="0" smtClean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158422" indent="-171442">
              <a:lnSpc>
                <a:spcPct val="100000"/>
              </a:lnSpc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6454" lvl="1" indent="-176205" algn="l" defTabSz="685766" rtl="0" eaLnBrk="1" latinLnBrk="0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515515" lvl="2" indent="-169061" algn="l" defTabSz="685766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‒"/>
            </a:pPr>
            <a:r>
              <a:rPr lang="en-US" dirty="0"/>
              <a:t>Third level</a:t>
            </a:r>
          </a:p>
          <a:p>
            <a:pPr marL="857207" lvl="3" indent="-171442" algn="l" defTabSz="685766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</a:pPr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2400"/>
            <a:ext cx="12192000" cy="838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7" y="152400"/>
            <a:ext cx="11985172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October 15, 2021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E66E53F2-228A-4585-91BA-2850452883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3DA6973-FF50-488C-BFA5-3681FD7B3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4242" r="5061" b="23487"/>
          <a:stretch/>
        </p:blipFill>
        <p:spPr>
          <a:xfrm>
            <a:off x="10676965" y="152400"/>
            <a:ext cx="1018118" cy="825052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187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A596-57F9-4DE9-B056-CB941997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64CBF-7568-458E-B8ED-24AC0A063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September 9, 2017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32C7E-922A-408D-81ED-57751A91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2EC2C-B7FC-479E-B26A-B13A1E68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6E53F2-228A-4585-91BA-285045288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5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1">
                <a:lumMod val="95000"/>
                <a:lumOff val="5000"/>
              </a:schemeClr>
            </a:gs>
            <a:gs pos="48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/>
              <a:t>September 9,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E66E53F2-228A-4585-91BA-2850452883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90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8" y="5399057"/>
            <a:ext cx="620454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8B6F3-3F15-46A7-94AF-80584876C133}"/>
              </a:ext>
            </a:extLst>
          </p:cNvPr>
          <p:cNvSpPr txBox="1"/>
          <p:nvPr/>
        </p:nvSpPr>
        <p:spPr>
          <a:xfrm>
            <a:off x="176026" y="3015139"/>
            <a:ext cx="10136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FFBD24"/>
                </a:solidFill>
                <a:latin typeface="Gill Sans MT" panose="020B0502020104020203" pitchFamily="34" charset="0"/>
              </a:rPr>
              <a:t>Camp </a:t>
            </a:r>
            <a:r>
              <a:rPr lang="en-US" sz="3200" b="1" dirty="0" err="1">
                <a:solidFill>
                  <a:srgbClr val="FFBD24"/>
                </a:solidFill>
                <a:latin typeface="Gill Sans MT" panose="020B0502020104020203" pitchFamily="34" charset="0"/>
              </a:rPr>
              <a:t>Gilga</a:t>
            </a:r>
            <a:r>
              <a:rPr lang="en-US" sz="3200" b="1" dirty="0">
                <a:solidFill>
                  <a:srgbClr val="FFBD24"/>
                </a:solidFill>
                <a:latin typeface="Gill Sans MT" panose="020B0502020104020203" pitchFamily="34" charset="0"/>
              </a:rPr>
              <a:t> Conditional Use Permit</a:t>
            </a:r>
            <a:br>
              <a:rPr lang="en-US" sz="3200" b="1" dirty="0">
                <a:solidFill>
                  <a:srgbClr val="FFBD24"/>
                </a:solidFill>
                <a:latin typeface="Gill Sans MT" panose="020B0502020104020203" pitchFamily="34" charset="0"/>
              </a:rPr>
            </a:br>
            <a:r>
              <a:rPr lang="en-US" sz="3200" i="1" dirty="0">
                <a:solidFill>
                  <a:srgbClr val="FFBD24"/>
                </a:solidFill>
                <a:latin typeface="Gill Sans MT" panose="020B0502020104020203" pitchFamily="34" charset="0"/>
              </a:rPr>
              <a:t>Case No. PL25-0039</a:t>
            </a:r>
            <a:br>
              <a:rPr lang="en-US" sz="3200" b="1" dirty="0">
                <a:latin typeface="Gill Sans MT" panose="020B0502020104020203" pitchFamily="34" charset="0"/>
              </a:rPr>
            </a:br>
            <a:endParaRPr lang="en-US" sz="3200" dirty="0">
              <a:solidFill>
                <a:srgbClr val="FFC000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F070B7D-5C81-4BF0-95B1-DC775709C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en-US" dirty="0"/>
              <a:t>May 18, 2026</a:t>
            </a:r>
            <a:endParaRPr lang="en-US" sz="3200" b="1" dirty="0">
              <a:latin typeface="Gill Sans MT Condensed" panose="020B0506020104020203" pitchFamily="34" charset="0"/>
            </a:endParaRPr>
          </a:p>
          <a:p>
            <a:pPr algn="r"/>
            <a:r>
              <a:rPr lang="en-US" sz="3200" b="1" dirty="0">
                <a:latin typeface="Gill Sans MT Condensed" panose="020B0506020104020203" pitchFamily="34" charset="0"/>
              </a:rPr>
              <a:t>Ojai Valley Municipal Advisory Council Meeting</a:t>
            </a:r>
            <a:endParaRPr lang="en-US" sz="3200" b="1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25CF175-E025-4820-BD34-E2B1C222BDD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646697" y="5227350"/>
            <a:ext cx="7293167" cy="11276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000846"/>
                </a:solidFill>
                <a:latin typeface="Gill Sans MT Condensed" panose="020B0506020104020203" pitchFamily="34" charset="0"/>
              </a:rPr>
              <a:t>Resource Management Agency, Planning Division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846"/>
                </a:solidFill>
              </a:rPr>
              <a:t>Noe Torres</a:t>
            </a:r>
            <a:r>
              <a:rPr lang="en-US" sz="3200" b="1" dirty="0">
                <a:solidFill>
                  <a:srgbClr val="000846"/>
                </a:solidFill>
                <a:latin typeface="Gill Sans MT Condensed" panose="020B0506020104020203" pitchFamily="34" charset="0"/>
              </a:rPr>
              <a:t>, Senior Planner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021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6021E7-533F-343D-7699-AAC793A1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Non-Coastal Zoning Ordinance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01D87-BAB4-656D-5D08-33B117566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2319" y="6340475"/>
            <a:ext cx="2743200" cy="365125"/>
          </a:xfrm>
        </p:spPr>
        <p:txBody>
          <a:bodyPr/>
          <a:lstStyle/>
          <a:p>
            <a:fld id="{E66E53F2-228A-4585-91BA-285045288320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8C32161-BCE7-19EF-E2D2-5B3B7757B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40464"/>
              </p:ext>
            </p:extLst>
          </p:nvPr>
        </p:nvGraphicFramePr>
        <p:xfrm>
          <a:off x="859398" y="1492632"/>
          <a:ext cx="9370882" cy="4345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5441">
                  <a:extLst>
                    <a:ext uri="{9D8B030D-6E8A-4147-A177-3AD203B41FA5}">
                      <a16:colId xmlns:a16="http://schemas.microsoft.com/office/drawing/2014/main" val="4002691618"/>
                    </a:ext>
                  </a:extLst>
                </a:gridCol>
                <a:gridCol w="4685441">
                  <a:extLst>
                    <a:ext uri="{9D8B030D-6E8A-4147-A177-3AD203B41FA5}">
                      <a16:colId xmlns:a16="http://schemas.microsoft.com/office/drawing/2014/main" val="410601340"/>
                    </a:ext>
                  </a:extLst>
                </a:gridCol>
              </a:tblGrid>
              <a:tr h="50533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NCZO Allowed Population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48326"/>
                  </a:ext>
                </a:extLst>
              </a:tr>
              <a:tr h="202132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 Population (RE Zone)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 Population (NCZO Section 8107-17(c)(1) and 8107-17(c)(3)</a:t>
                      </a:r>
                    </a:p>
                    <a:p>
                      <a:pPr marL="0" algn="l" defTabSz="914400" rtl="0" eaLnBrk="1" latinLnBrk="0" hangingPunct="1"/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12.78 ac X 20.48 = 261.73</a:t>
                      </a:r>
                    </a:p>
                    <a:p>
                      <a:pPr marL="0" algn="l" defTabSz="914400" rtl="0" eaLnBrk="1" latinLnBrk="0" hangingPunct="1"/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482318"/>
                  </a:ext>
                </a:extLst>
              </a:tr>
              <a:tr h="12633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Overnight Population (RE Zone)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NCZO Sections 8107-17()(1) and 8107-17(b)(3))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12.78 ac x 10.24= 130.56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03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64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DCCDD-C37F-438E-AF34-1A61F1A6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Location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F05F-2A55-4725-95C1-ABE70D13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B7245-DBD7-47E3-7015-74BDB15A1C17}"/>
              </a:ext>
            </a:extLst>
          </p:cNvPr>
          <p:cNvSpPr txBox="1"/>
          <p:nvPr/>
        </p:nvSpPr>
        <p:spPr>
          <a:xfrm>
            <a:off x="7196920" y="2519314"/>
            <a:ext cx="4552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2464 East Ojai Ave, Ojai, CA 93023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</a:rPr>
              <a:t>Project Site: 14.57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</a:rPr>
              <a:t>CUP Boundary: 12.78 acres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98061-D79B-032A-4B43-F6970583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0" y="990600"/>
            <a:ext cx="4816258" cy="57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6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DCCDD-C37F-438E-AF34-1A61F1A6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Zoning and Land Use Designations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F05F-2A55-4725-95C1-ABE70D13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A1792-A5D1-CF83-1D74-882966BA7206}"/>
              </a:ext>
            </a:extLst>
          </p:cNvPr>
          <p:cNvSpPr txBox="1"/>
          <p:nvPr/>
        </p:nvSpPr>
        <p:spPr>
          <a:xfrm>
            <a:off x="5926145" y="1505667"/>
            <a:ext cx="60707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General Plan:</a:t>
            </a:r>
            <a:r>
              <a:rPr lang="en-US" sz="2400" dirty="0">
                <a:solidFill>
                  <a:srgbClr val="FFC000"/>
                </a:solidFill>
              </a:rPr>
              <a:t> Rural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Area Plan: </a:t>
            </a:r>
            <a:r>
              <a:rPr lang="en-US" sz="2400" dirty="0">
                <a:solidFill>
                  <a:srgbClr val="FFC000"/>
                </a:solidFill>
                <a:effectLst/>
                <a:ea typeface="Calibri" panose="020F0502020204030204" pitchFamily="34" charset="0"/>
              </a:rPr>
              <a:t>Rural </a:t>
            </a:r>
            <a:r>
              <a:rPr lang="en-US" sz="2400" dirty="0">
                <a:solidFill>
                  <a:srgbClr val="FFC000"/>
                </a:solidFill>
                <a:ea typeface="Calibri" panose="020F0502020204030204" pitchFamily="34" charset="0"/>
              </a:rPr>
              <a:t>Residential 5-10 AC Min</a:t>
            </a:r>
            <a:endParaRPr lang="en-US" sz="24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Zoning: </a:t>
            </a:r>
            <a:r>
              <a:rPr lang="en-US" sz="2400" dirty="0">
                <a:solidFill>
                  <a:srgbClr val="FFC000"/>
                </a:solidFill>
              </a:rPr>
              <a:t>RE-10 ac/TRU/DKS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F064C-C808-4233-D46B-9ED102D18AF0}"/>
              </a:ext>
            </a:extLst>
          </p:cNvPr>
          <p:cNvSpPr/>
          <p:nvPr/>
        </p:nvSpPr>
        <p:spPr>
          <a:xfrm>
            <a:off x="6304547" y="1404257"/>
            <a:ext cx="4737005" cy="4049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E2022-6A43-FF69-63D0-856D9D8B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09" y="990600"/>
            <a:ext cx="4737004" cy="571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1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2F9B06-5AF0-4072-81AB-DFCFAF8E1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1DCCDD-C37F-438E-AF34-1A61F1A6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Photos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F05F-2A55-4725-95C1-ABE70D13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59328-4FBC-1AEB-8CDE-BBFA9F717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595" y="990600"/>
            <a:ext cx="5100205" cy="2829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AC6764-0197-1924-E81D-D787B391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75" y="3329132"/>
            <a:ext cx="5904904" cy="330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2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2F9B06-5AF0-4072-81AB-DFCFAF8E1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1DCCDD-C37F-438E-AF34-1A61F1A6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Photos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9F05F-2A55-4725-95C1-ABE70D13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B443B-5EAB-68EE-C376-790E4A1AA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493" y="2272707"/>
            <a:ext cx="6152181" cy="340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719AEA-8AAE-CCB5-121A-11966F05A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63" y="2250853"/>
            <a:ext cx="5033893" cy="340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442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46106-8A2B-610B-3E19-2A4F2F11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9EAE26-EE51-CBED-F30F-5E0985F6D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E33F0-2FB6-E23D-5C43-4AB4F895D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Photos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163DD-5747-1046-EF4E-C0C3E4C16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E357C-01B5-7CEB-CE69-E4EE49C4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792" y="2110034"/>
            <a:ext cx="5695541" cy="3231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4D2104-C6E9-0543-D1AC-36354A3AF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67" y="2110034"/>
            <a:ext cx="5515254" cy="3286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22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01906-395D-49D7-9E74-734E0DA4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61" y="1257300"/>
            <a:ext cx="11339477" cy="50990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Camp activities will combine working farm and arts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of existing historic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Phased Development to full build out</a:t>
            </a:r>
          </a:p>
          <a:p>
            <a:pPr marL="856034" lvl="1" indent="-342900"/>
            <a:r>
              <a:rPr lang="en-US" sz="2000" dirty="0">
                <a:solidFill>
                  <a:srgbClr val="FFC000"/>
                </a:solidFill>
              </a:rPr>
              <a:t>	261 Daytime Guests and staff</a:t>
            </a:r>
          </a:p>
          <a:p>
            <a:pPr marL="856034" lvl="1" indent="-342900"/>
            <a:r>
              <a:rPr lang="en-US" sz="2000" dirty="0">
                <a:solidFill>
                  <a:srgbClr val="FFC000"/>
                </a:solidFill>
              </a:rPr>
              <a:t>130 Overnight Guests and staff</a:t>
            </a:r>
          </a:p>
          <a:p>
            <a:pPr marL="856034" lvl="1" indent="-342900"/>
            <a:r>
              <a:rPr lang="en-US" sz="2000" dirty="0">
                <a:solidFill>
                  <a:srgbClr val="FFC000"/>
                </a:solidFill>
              </a:rPr>
              <a:t>	25,502 SF of Camp Activity Structures</a:t>
            </a:r>
          </a:p>
          <a:p>
            <a:pPr marL="856034" lvl="1" indent="-342900"/>
            <a:r>
              <a:rPr lang="en-US" sz="2000" dirty="0">
                <a:solidFill>
                  <a:srgbClr val="FFC000"/>
                </a:solidFill>
              </a:rPr>
              <a:t>	25,515 SF of Overnight Accommodations Structures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ea typeface="Verdana" pitchFamily="34" charset="0"/>
              </a:rPr>
              <a:t>Encroachment onto TPZ of 49 protected trees and removal of 3 protected trees</a:t>
            </a:r>
          </a:p>
          <a:p>
            <a:pPr marL="342900" lvl="1" indent="-342900">
              <a:spcBef>
                <a:spcPts val="1000"/>
              </a:spcBef>
            </a:pPr>
            <a:r>
              <a:rPr lang="en-US" sz="2400" dirty="0">
                <a:solidFill>
                  <a:srgbClr val="FFC000"/>
                </a:solidFill>
                <a:ea typeface="Verdana" pitchFamily="34" charset="0"/>
              </a:rPr>
              <a:t>85 parking spaces</a:t>
            </a:r>
          </a:p>
          <a:p>
            <a:pPr marL="856034" lvl="1" indent="-342900"/>
            <a:endParaRPr lang="en-US" sz="20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856034" lvl="1" indent="-342900"/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097736-87FA-4472-8537-433B6F6A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CF082-FE13-422D-9467-A54A805FC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3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5E4A0C-1A7E-43F0-8D58-A704621D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Site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074CB-EB6D-4A9D-A06E-B4E0F5C1F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2D415-49DD-4CA6-97E7-6B68977A0498}"/>
              </a:ext>
            </a:extLst>
          </p:cNvPr>
          <p:cNvCxnSpPr/>
          <p:nvPr/>
        </p:nvCxnSpPr>
        <p:spPr>
          <a:xfrm>
            <a:off x="6871855" y="36206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2D698ED-8C92-3CCB-59A4-1D27E12C81A6}"/>
              </a:ext>
            </a:extLst>
          </p:cNvPr>
          <p:cNvSpPr txBox="1"/>
          <p:nvPr/>
        </p:nvSpPr>
        <p:spPr>
          <a:xfrm>
            <a:off x="7617708" y="1347537"/>
            <a:ext cx="42213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FFC000"/>
                </a:solidFill>
              </a:rPr>
              <a:t>Existing Structures</a:t>
            </a: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GFA: 26, 288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Camp Activity Area: 17,084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Overnight Accommodation: 4,186 SF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BD2B62-D3A8-0902-9E88-280FA423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4" y="1003900"/>
            <a:ext cx="6799917" cy="55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56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1DA1F-EEF8-B6B7-17B2-D11ED16B4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866514-2050-0428-CBA4-B3F67D7A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Site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0F080-5D97-2FA6-BF79-E1812B9CD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E53F2-228A-4585-91BA-285045288320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B0363B-2DA4-08F5-374D-B71BF46156C8}"/>
              </a:ext>
            </a:extLst>
          </p:cNvPr>
          <p:cNvCxnSpPr/>
          <p:nvPr/>
        </p:nvCxnSpPr>
        <p:spPr>
          <a:xfrm>
            <a:off x="6871855" y="36206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22480DD-97C0-5136-6C5D-3CDB028FF699}"/>
              </a:ext>
            </a:extLst>
          </p:cNvPr>
          <p:cNvSpPr txBox="1"/>
          <p:nvPr/>
        </p:nvSpPr>
        <p:spPr>
          <a:xfrm>
            <a:off x="7205045" y="1155101"/>
            <a:ext cx="4986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FFC000"/>
                </a:solidFill>
              </a:rPr>
              <a:t>New Structures</a:t>
            </a:r>
            <a:r>
              <a:rPr lang="en-US" sz="2400" dirty="0">
                <a:solidFill>
                  <a:srgbClr val="FFC00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GFA: 31,707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New Camp Activity Area: 8,418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Overnight Accommodation: 21,329 SF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E30949-FA75-95B6-1BDA-87F7F2E4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08" y="978221"/>
            <a:ext cx="6582386" cy="57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37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34868</TotalTime>
  <Words>265</Words>
  <Application>Microsoft Office PowerPoint</Application>
  <PresentationFormat>Widescreen</PresentationFormat>
  <Paragraphs>70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Gill Sans MT Condensed</vt:lpstr>
      <vt:lpstr>Verdana</vt:lpstr>
      <vt:lpstr>Office Theme</vt:lpstr>
      <vt:lpstr>PowerPoint Presentation</vt:lpstr>
      <vt:lpstr>Site Location </vt:lpstr>
      <vt:lpstr>Zoning and Land Use Designations</vt:lpstr>
      <vt:lpstr>Site Photos </vt:lpstr>
      <vt:lpstr>Site Photos </vt:lpstr>
      <vt:lpstr>Site Photos </vt:lpstr>
      <vt:lpstr>Project Description</vt:lpstr>
      <vt:lpstr>Existing Site Plan</vt:lpstr>
      <vt:lpstr>Proposed Site Plan</vt:lpstr>
      <vt:lpstr>Non-Coastal Zoning Ordinance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16, 2016 Ojai MAC Meeting</dc:title>
  <dc:creator>Boero, Kristina</dc:creator>
  <cp:lastModifiedBy>Melgoza, Ana</cp:lastModifiedBy>
  <cp:revision>635</cp:revision>
  <cp:lastPrinted>2019-03-27T21:27:23Z</cp:lastPrinted>
  <dcterms:created xsi:type="dcterms:W3CDTF">2016-05-10T16:10:03Z</dcterms:created>
  <dcterms:modified xsi:type="dcterms:W3CDTF">2026-05-19T01:43:46Z</dcterms:modified>
</cp:coreProperties>
</file>